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Noto Sans JP Bold" charset="1" panose="020B0800000000000000"/>
      <p:regular r:id="rId37"/>
    </p:embeddedFont>
    <p:embeddedFont>
      <p:font typeface="Asap" charset="1" panose="020F0504030202060203"/>
      <p:regular r:id="rId39"/>
    </p:embeddedFont>
    <p:embeddedFont>
      <p:font typeface="Arial Bold" charset="1" panose="020B0802020202020204"/>
      <p:regular r:id="rId41"/>
    </p:embeddedFont>
    <p:embeddedFont>
      <p:font typeface="Asap Bold" charset="1" panose="020F08040302020602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44" Target="notesSlides/notesSlide6.xml" Type="http://schemas.openxmlformats.org/officeDocument/2006/relationships/notesSlide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notesSlides/notesSlide23.xml" Type="http://schemas.openxmlformats.org/officeDocument/2006/relationships/notesSlide"/><Relationship Id="rId63" Target="notesSlides/notesSlide24.xml" Type="http://schemas.openxmlformats.org/officeDocument/2006/relationships/notesSlide"/><Relationship Id="rId64" Target="notesSlides/notesSlide25.xml" Type="http://schemas.openxmlformats.org/officeDocument/2006/relationships/notesSlide"/><Relationship Id="rId65" Target="notesSlides/notesSlide26.xml" Type="http://schemas.openxmlformats.org/officeDocument/2006/relationships/notesSlide"/><Relationship Id="rId66" Target="notesSlides/notesSlide27.xml" Type="http://schemas.openxmlformats.org/officeDocument/2006/relationships/notesSlide"/><Relationship Id="rId67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Relationship Id="rId2" Target="../notesSlides/notesSlide18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Relationship Id="rId6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Relationship Id="rId7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Relationship Id="rId8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Relationship Id="rId9" Target="https://www.freepik.com/free-psd/flat-design-construction-template_23671729.htm/?utm_source=slidesgo_template&amp;utm_medium=referral-link&amp;utm_campaign=sg_resources&amp;utm_content=freepik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http://addmission.great-site.net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toryset.com/cuate?utm_source=slidesgo_template&amp;utm_medium=referral-link&amp;utm_campaign=slidesgo_final_slides&amp;utm_term=cuate&amp;utm_content=storyset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https://storyset.com/bro?utm_source=slidesgo_template&amp;utm_medium=referral-link&amp;utm_campaign=slidesgo_final_slides&amp;utm_term=bro&amp;utm_content=storyset" TargetMode="External" Type="http://schemas.openxmlformats.org/officeDocument/2006/relationships/hyperlink"/><Relationship Id="rId9" Target="https://storyset.com/cuate?utm_source=slidesgo_template&amp;utm_medium=referral-link&amp;utm_campaign=slidesgo_final_slides&amp;utm_term=cuate&amp;utm_content=storyse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2.png" Type="http://schemas.openxmlformats.org/officeDocument/2006/relationships/image"/><Relationship Id="rId18" Target="../media/image33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4057650"/>
            <a:ext cx="1475415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HI!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-1830590"/>
            <a:ext cx="22685752" cy="10931398"/>
          </a:xfrm>
          <a:custGeom>
            <a:avLst/>
            <a:gdLst/>
            <a:ahLst/>
            <a:cxnLst/>
            <a:rect r="r" b="b" t="t" l="l"/>
            <a:pathLst>
              <a:path h="10931398" w="22685752">
                <a:moveTo>
                  <a:pt x="0" y="0"/>
                </a:moveTo>
                <a:lnTo>
                  <a:pt x="22685752" y="0"/>
                </a:lnTo>
                <a:lnTo>
                  <a:pt x="22685752" y="10931398"/>
                </a:lnTo>
                <a:lnTo>
                  <a:pt x="0" y="1093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7907" y="3366769"/>
            <a:ext cx="4808550" cy="269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Un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derstand user needs, gather university admission criteria, and research technical requirements.</a:t>
            </a:r>
          </a:p>
          <a:p>
            <a:pPr algn="l">
              <a:lnSpc>
                <a:spcPts val="35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37907" y="1757681"/>
            <a:ext cx="48085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Research and Planning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6609" y="3147694"/>
            <a:ext cx="4808550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319" indent="-323159" lvl="1">
              <a:lnSpc>
                <a:spcPts val="3592"/>
              </a:lnSpc>
              <a:buFont typeface="Arial"/>
              <a:buChar char="•"/>
            </a:pPr>
            <a:r>
              <a:rPr lang="en-US" b="true" sz="2993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93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Create wireframes, design the user interface (UI), and prototype key pages (registration, faculty matching, etc.).</a:t>
            </a:r>
          </a:p>
          <a:p>
            <a:pPr algn="l" marL="646319" indent="-323159" lvl="1">
              <a:lnSpc>
                <a:spcPts val="3592"/>
              </a:lnSpc>
              <a:buFont typeface="Arial"/>
              <a:buChar char="•"/>
            </a:pPr>
            <a:r>
              <a:rPr lang="en-US" b="true" sz="2993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Deliverables:</a:t>
            </a:r>
            <a:r>
              <a:rPr lang="en-US" sz="2993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Low-fidelity wireframes, UI designs, clickable prototype for testing user flow.</a:t>
            </a:r>
          </a:p>
          <a:p>
            <a:pPr algn="l">
              <a:lnSpc>
                <a:spcPts val="359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36609" y="1757681"/>
            <a:ext cx="48085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Design and Prototyping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543" y="2928619"/>
            <a:ext cx="4808550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Se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 up the server, databases, and develop the logic for student registration, grade input, and faculty matching algorithms.</a:t>
            </a:r>
          </a:p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Deliverables: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Functional back-end system, database architecture, API for connecting the front-end.</a:t>
            </a:r>
          </a:p>
          <a:p>
            <a:pPr algn="l">
              <a:lnSpc>
                <a:spcPts val="358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543" y="1757681"/>
            <a:ext cx="48085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Back-End Development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-1830590"/>
            <a:ext cx="22685752" cy="10931398"/>
          </a:xfrm>
          <a:custGeom>
            <a:avLst/>
            <a:gdLst/>
            <a:ahLst/>
            <a:cxnLst/>
            <a:rect r="r" b="b" t="t" l="l"/>
            <a:pathLst>
              <a:path h="10931398" w="22685752">
                <a:moveTo>
                  <a:pt x="0" y="0"/>
                </a:moveTo>
                <a:lnTo>
                  <a:pt x="22685752" y="0"/>
                </a:lnTo>
                <a:lnTo>
                  <a:pt x="22685752" y="10931398"/>
                </a:lnTo>
                <a:lnTo>
                  <a:pt x="0" y="1093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7907" y="2857181"/>
            <a:ext cx="4808550" cy="582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Develop the user-facing components, integrate with the back-end, and ensure responsiveness across devices.</a:t>
            </a:r>
          </a:p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Deliverables: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Fully developed front-end with a responsive UI, connected to the back-end for live data retrieval.</a:t>
            </a:r>
          </a:p>
          <a:p>
            <a:pPr algn="l">
              <a:lnSpc>
                <a:spcPts val="35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37907" y="1686244"/>
            <a:ext cx="48085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Front-End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6609" y="3076256"/>
            <a:ext cx="4808550" cy="538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319" indent="-323159" lvl="1">
              <a:lnSpc>
                <a:spcPts val="3592"/>
              </a:lnSpc>
              <a:buFont typeface="Arial"/>
              <a:buChar char="•"/>
            </a:pPr>
            <a:r>
              <a:rPr lang="en-US" b="true" sz="2993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93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Conduct thorough testing for functionality, usability, and security; perform load tests to ensure system stability during peak usage.</a:t>
            </a:r>
          </a:p>
          <a:p>
            <a:pPr algn="l" marL="646319" indent="-323159" lvl="1">
              <a:lnSpc>
                <a:spcPts val="3592"/>
              </a:lnSpc>
              <a:buFont typeface="Arial"/>
              <a:buChar char="•"/>
            </a:pPr>
            <a:r>
              <a:rPr lang="en-US" b="true" sz="2993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Deliverables:</a:t>
            </a:r>
            <a:r>
              <a:rPr lang="en-US" sz="2993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Bug-free platform, test reports, optimized performance metrics.</a:t>
            </a:r>
          </a:p>
          <a:p>
            <a:pPr algn="l">
              <a:lnSpc>
                <a:spcPts val="359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36609" y="1962469"/>
            <a:ext cx="48085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Testing and QA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543" y="3514406"/>
            <a:ext cx="4808550" cy="493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Objective: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Deploy the platform to a live environment and ensure smooth operation; offer user training if necessary.</a:t>
            </a:r>
          </a:p>
          <a:p>
            <a:pPr algn="l" marL="645540" indent="-322770" lvl="1">
              <a:lnSpc>
                <a:spcPts val="3587"/>
              </a:lnSpc>
              <a:buFont typeface="Arial"/>
              <a:buChar char="•"/>
            </a:pPr>
            <a:r>
              <a:rPr lang="en-US" b="true" sz="2989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Deliverables:</a:t>
            </a:r>
            <a:r>
              <a:rPr lang="en-US" sz="298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Live, fully functional platform, documentation for users and administrators.</a:t>
            </a:r>
          </a:p>
          <a:p>
            <a:pPr algn="l">
              <a:lnSpc>
                <a:spcPts val="358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543" y="1686244"/>
            <a:ext cx="48085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Launch and Deployment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3609975"/>
            <a:ext cx="14754150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1"/>
              </a:lnSpc>
            </a:pPr>
            <a:r>
              <a:rPr lang="en-US" b="true" sz="1000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Challenges and Risk Management?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-1830590"/>
            <a:ext cx="22685752" cy="10931398"/>
          </a:xfrm>
          <a:custGeom>
            <a:avLst/>
            <a:gdLst/>
            <a:ahLst/>
            <a:cxnLst/>
            <a:rect r="r" b="b" t="t" l="l"/>
            <a:pathLst>
              <a:path h="10931398" w="22685752">
                <a:moveTo>
                  <a:pt x="0" y="0"/>
                </a:moveTo>
                <a:lnTo>
                  <a:pt x="22685752" y="0"/>
                </a:lnTo>
                <a:lnTo>
                  <a:pt x="22685752" y="10931398"/>
                </a:lnTo>
                <a:lnTo>
                  <a:pt x="0" y="1093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3978" y="1450500"/>
            <a:ext cx="15060045" cy="7386000"/>
            <a:chOff x="0" y="0"/>
            <a:chExt cx="20080059" cy="9848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66125"/>
              <a:ext cx="6411400" cy="710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Challenge: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High volumes of traffic during admission periods could lead to system crashes or slow performance.</a:t>
              </a:r>
            </a:p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Risk Management: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Use scalable cloud infrastructure to handle peak loads and conduct load testing to ensure the platform can manage heavy traffic smoothly.</a:t>
              </a:r>
            </a:p>
            <a:p>
              <a:pPr algn="l">
                <a:lnSpc>
                  <a:spcPts val="3228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3525"/>
              <a:ext cx="6411400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b="true" sz="3100" u="sng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System Overload During Peak Times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969570" y="1646975"/>
              <a:ext cx="6411400" cy="8201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Challenge: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Handling sensitive student data (grades, personal information) poses security risks.</a:t>
              </a:r>
            </a:p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Risk Management: 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Implement strong encryption, secure authentication, and data privacy protocols (e.g., GDPR compliance). Regularly conduct security audits and use secure hosting services.</a:t>
              </a:r>
            </a:p>
            <a:p>
              <a:pPr algn="l">
                <a:lnSpc>
                  <a:spcPts val="3228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969570" y="-9525"/>
              <a:ext cx="6411400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b="true" sz="3100" u="sng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Security and Data Privacy Concerns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668659" y="2025108"/>
              <a:ext cx="6411400" cy="765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Challenge: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Students and universities may be reluctant to adopt the new system due to familiarity with traditional methods.</a:t>
              </a:r>
            </a:p>
            <a:p>
              <a:pPr algn="l" marL="580772" indent="-290386" lvl="1">
                <a:lnSpc>
                  <a:spcPts val="3228"/>
                </a:lnSpc>
                <a:buFont typeface="Arial"/>
                <a:buChar char="•"/>
              </a:pPr>
              <a:r>
                <a:rPr lang="en-US" b="true" sz="2690" u="sng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Risk Management:</a:t>
              </a:r>
              <a:r>
                <a:rPr lang="en-US" sz="269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Provide training sessions, tutorials, and a user-friendly interface to ease the transition. Offer support services and educational campaigns to demonstrate the benefits of the platform.</a:t>
              </a:r>
            </a:p>
            <a:p>
              <a:pPr algn="l">
                <a:lnSpc>
                  <a:spcPts val="3228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668659" y="158442"/>
              <a:ext cx="6411400" cy="125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b="true" sz="3100" u="sng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User Adoption and Resistance to Change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4386262"/>
            <a:ext cx="1475415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Lets Talk Business!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160900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Customer Segments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3305175"/>
            <a:ext cx="19818514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u="sng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Primary Users: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High School Graduates 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Students Seeking University Admission </a:t>
            </a:r>
          </a:p>
          <a:p>
            <a:pPr algn="l">
              <a:lnSpc>
                <a:spcPts val="4800"/>
              </a:lnSpc>
            </a:pPr>
            <a:r>
              <a:rPr lang="en-US" sz="4000" u="sng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Secondary Users: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Educational Institutions (Private Universities, ETC...)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Value proposition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743200"/>
            <a:ext cx="15723125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Simplifies the process of faculty selection by providing tailored faculty recommendations based on student grades.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Reduces the manual effort and complexity involved in applying to universities.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Offers students a user-friendly, accessible, and efficient platform for making critical educational decisions.</a:t>
            </a:r>
          </a:p>
          <a:p>
            <a:pPr algn="l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Provides universities with potential students who are a good match for their programs, facilitating easier admissions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Channels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3587709"/>
            <a:ext cx="16206058" cy="310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0125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Website: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Primary platform for accessing the Grade Bridge service.</a:t>
            </a:r>
          </a:p>
          <a:p>
            <a:pPr algn="l" marL="890125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Social Media: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Engaging students through platforms such as Instagram, Facebook, and Twitter to raise awareness.</a:t>
            </a:r>
          </a:p>
          <a:p>
            <a:pPr algn="l" marL="890125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University Fairs: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Physical or virtual participation in student counseling events and university fairs to reach potential users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Customer Relationships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967037"/>
            <a:ext cx="16206058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0124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  <a:hlinkClick r:id="rId5" tooltip="https://www.freepik.com/free-psd/flat-design-construction-template_23671729.htm/?utm_source=slidesgo_template&amp;utm_medium=referral-link&amp;utm_campaign=sg_resources&amp;utm_content=freepik"/>
              </a:rPr>
              <a:t>Self-service: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  <a:hlinkClick r:id="rId6" tooltip="https://www.freepik.com/free-psd/flat-design-construction-template_23671729.htm/?utm_source=slidesgo_template&amp;utm_medium=referral-link&amp;utm_campaign=sg_resources&amp;utm_content=freepik"/>
              </a:rPr>
              <a:t> The platform allows students to independently input their grades and receive faculty.</a:t>
            </a:r>
          </a:p>
          <a:p>
            <a:pPr algn="l" marL="890124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  <a:hlinkClick r:id="rId7" tooltip="https://www.freepik.com/free-psd/flat-design-construction-template_23671729.htm/?utm_source=slidesgo_template&amp;utm_medium=referral-link&amp;utm_campaign=sg_resources&amp;utm_content=freepik"/>
              </a:rPr>
              <a:t>Support Services: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  <a:hlinkClick r:id="rId8" tooltip="https://www.freepik.com/free-psd/flat-design-construction-template_23671729.htm/?utm_source=slidesgo_template&amp;utm_medium=referral-link&amp;utm_campaign=sg_resources&amp;utm_content=freepik"/>
              </a:rPr>
              <a:t> Offering customer support through email, and help center to resolve user queries and issues.</a:t>
            </a:r>
          </a:p>
          <a:p>
            <a:pPr algn="l" marL="890124" indent="-445062" lvl="1">
              <a:lnSpc>
                <a:spcPts val="4947"/>
              </a:lnSpc>
              <a:buFont typeface="Arial"/>
              <a:buChar char="•"/>
            </a:pPr>
            <a:r>
              <a:rPr lang="en-US" b="true" sz="4122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  <a:hlinkClick r:id="rId9" tooltip="https://www.freepik.com/free-psd/flat-design-construction-template_23671729.htm/?utm_source=slidesgo_template&amp;utm_medium=referral-link&amp;utm_campaign=sg_resources&amp;utm_content=freepik"/>
              </a:rPr>
              <a:t>Community Engagement:</a:t>
            </a:r>
            <a:r>
              <a:rPr lang="en-US" sz="412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  <a:hlinkClick r:id="rId10" tooltip="https://www.freepik.com/free-psd/flat-design-construction-template_23671729.htm/?utm_source=slidesgo_template&amp;utm_medium=referral-link&amp;utm_campaign=sg_resources&amp;utm_content=freepik"/>
              </a:rPr>
              <a:t> Building an online community through forums and social media to encourage peer-to- peer support among students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Revenue Streams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619375"/>
            <a:ext cx="14763577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Freemium model: Core features of the platform are offered for free to all students, while premium features such as personalized counseling, detailed faculty comparisons.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Advertisements: Monetization through relevant ads from educational institutions, private universities, and education-related businesses.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Partnerships: Collaboration with universities and educational organizations, offering them premium access to insights about potential applicants and facilitating student recruitment.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Sponsored Content: Universities may sponsor content or run advertisements targeting students interested in their programs.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79200"/>
            <a:ext cx="6850502" cy="8527008"/>
          </a:xfrm>
          <a:custGeom>
            <a:avLst/>
            <a:gdLst/>
            <a:ahLst/>
            <a:cxnLst/>
            <a:rect r="r" b="b" t="t" l="l"/>
            <a:pathLst>
              <a:path h="8527008" w="6850502">
                <a:moveTo>
                  <a:pt x="0" y="0"/>
                </a:moveTo>
                <a:lnTo>
                  <a:pt x="6850502" y="0"/>
                </a:lnTo>
                <a:lnTo>
                  <a:pt x="6850502" y="8527008"/>
                </a:lnTo>
                <a:lnTo>
                  <a:pt x="0" y="8527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4732225"/>
            <a:ext cx="880155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60"/>
              </a:lnSpc>
            </a:pPr>
            <a:r>
              <a:rPr lang="en-US" b="true" sz="780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Grade Bridge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6160550"/>
            <a:ext cx="88015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Bridging Your Grades To Your Dream College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89000" y="4780800"/>
            <a:ext cx="6298900" cy="5506200"/>
          </a:xfrm>
          <a:custGeom>
            <a:avLst/>
            <a:gdLst/>
            <a:ahLst/>
            <a:cxnLst/>
            <a:rect r="r" b="b" t="t" l="l"/>
            <a:pathLst>
              <a:path h="5506200" w="6298900">
                <a:moveTo>
                  <a:pt x="0" y="0"/>
                </a:moveTo>
                <a:lnTo>
                  <a:pt x="6298900" y="0"/>
                </a:lnTo>
                <a:lnTo>
                  <a:pt x="6298900" y="5506200"/>
                </a:lnTo>
                <a:lnTo>
                  <a:pt x="0" y="550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46" t="0" r="-151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9000" y="-5250"/>
            <a:ext cx="6298800" cy="4689000"/>
          </a:xfrm>
          <a:custGeom>
            <a:avLst/>
            <a:gdLst/>
            <a:ahLst/>
            <a:cxnLst/>
            <a:rect r="r" b="b" t="t" l="l"/>
            <a:pathLst>
              <a:path h="4689000" w="6298800">
                <a:moveTo>
                  <a:pt x="0" y="0"/>
                </a:moveTo>
                <a:lnTo>
                  <a:pt x="6298800" y="0"/>
                </a:lnTo>
                <a:lnTo>
                  <a:pt x="6298800" y="4689000"/>
                </a:lnTo>
                <a:lnTo>
                  <a:pt x="0" y="4689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405" t="0" r="-2940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85858" y="8478772"/>
            <a:ext cx="3643800" cy="3643800"/>
            <a:chOff x="0" y="0"/>
            <a:chExt cx="4858400" cy="485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27"/>
              <a:ext cx="2415413" cy="2429129"/>
            </a:xfrm>
            <a:custGeom>
              <a:avLst/>
              <a:gdLst/>
              <a:ahLst/>
              <a:cxnLst/>
              <a:rect r="r" b="b" t="t" l="l"/>
              <a:pathLst>
                <a:path h="2429129" w="2415413">
                  <a:moveTo>
                    <a:pt x="2401570" y="0"/>
                  </a:moveTo>
                  <a:cubicBezTo>
                    <a:pt x="1070864" y="15113"/>
                    <a:pt x="0" y="1098169"/>
                    <a:pt x="0" y="2429129"/>
                  </a:cubicBezTo>
                  <a:lnTo>
                    <a:pt x="1214628" y="2429129"/>
                  </a:lnTo>
                  <a:cubicBezTo>
                    <a:pt x="1214628" y="1763649"/>
                    <a:pt x="1750060" y="1222121"/>
                    <a:pt x="2415413" y="12146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0162968" y="520498"/>
            <a:ext cx="3643800" cy="3643800"/>
            <a:chOff x="0" y="0"/>
            <a:chExt cx="4858400" cy="485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109728"/>
              <a:ext cx="4861814" cy="2548636"/>
            </a:xfrm>
            <a:custGeom>
              <a:avLst/>
              <a:gdLst/>
              <a:ahLst/>
              <a:cxnLst/>
              <a:rect r="r" b="b" t="t" l="l"/>
              <a:pathLst>
                <a:path h="2548636" w="4861814">
                  <a:moveTo>
                    <a:pt x="4858385" y="2548636"/>
                  </a:moveTo>
                  <a:cubicBezTo>
                    <a:pt x="4861814" y="1679575"/>
                    <a:pt x="4400804" y="874903"/>
                    <a:pt x="3649345" y="438404"/>
                  </a:cubicBezTo>
                  <a:cubicBezTo>
                    <a:pt x="2897886" y="1905"/>
                    <a:pt x="1970532" y="0"/>
                    <a:pt x="1217422" y="433578"/>
                  </a:cubicBezTo>
                  <a:cubicBezTo>
                    <a:pt x="464312" y="867156"/>
                    <a:pt x="0" y="1669923"/>
                    <a:pt x="0" y="2538984"/>
                  </a:cubicBezTo>
                  <a:lnTo>
                    <a:pt x="1214628" y="2538984"/>
                  </a:lnTo>
                  <a:cubicBezTo>
                    <a:pt x="1214628" y="2104517"/>
                    <a:pt x="1446784" y="1703070"/>
                    <a:pt x="1823339" y="1486281"/>
                  </a:cubicBezTo>
                  <a:cubicBezTo>
                    <a:pt x="2199894" y="1269492"/>
                    <a:pt x="2663571" y="1270508"/>
                    <a:pt x="3039364" y="1488694"/>
                  </a:cubicBezTo>
                  <a:cubicBezTo>
                    <a:pt x="3415157" y="1706880"/>
                    <a:pt x="3645535" y="2109343"/>
                    <a:pt x="3643884" y="2543810"/>
                  </a:cubicBezTo>
                  <a:close/>
                </a:path>
              </a:pathLst>
            </a:custGeom>
            <a:solidFill>
              <a:srgbClr val="337FDE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Key Resources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615709"/>
            <a:ext cx="13768136" cy="448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371" indent="-402685" lvl="1">
              <a:lnSpc>
                <a:spcPts val="4476"/>
              </a:lnSpc>
              <a:buFont typeface="Arial"/>
              <a:buChar char="•"/>
            </a:pPr>
            <a:r>
              <a:rPr lang="en-US" sz="373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Skilled development team to manage the technical aspects of the platform.</a:t>
            </a:r>
          </a:p>
          <a:p>
            <a:pPr algn="l" marL="805371" indent="-402685" lvl="1">
              <a:lnSpc>
                <a:spcPts val="4476"/>
              </a:lnSpc>
              <a:buFont typeface="Arial"/>
              <a:buChar char="•"/>
            </a:pPr>
            <a:r>
              <a:rPr lang="en-US" sz="373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Access to up-to-date data on faculties, admission criteria, and grading systems.</a:t>
            </a:r>
          </a:p>
          <a:p>
            <a:pPr algn="l" marL="805371" indent="-402685" lvl="1">
              <a:lnSpc>
                <a:spcPts val="4476"/>
              </a:lnSpc>
              <a:buFont typeface="Arial"/>
              <a:buChar char="•"/>
            </a:pPr>
            <a:r>
              <a:rPr lang="en-US" sz="373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Strong partnerships with universities and educational organizations to provide verified data and increase user trust.</a:t>
            </a:r>
          </a:p>
          <a:p>
            <a:pPr algn="l" marL="805371" indent="-402685" lvl="1">
              <a:lnSpc>
                <a:spcPts val="4476"/>
              </a:lnSpc>
              <a:buFont typeface="Arial"/>
              <a:buChar char="•"/>
            </a:pPr>
            <a:r>
              <a:rPr lang="en-US" sz="373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Marketing and sales teams to handle promotions and collaborations with institutions.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Key Activities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695575"/>
            <a:ext cx="14700291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Development and maintenance of the Grade Bridge platform, ensuring its functionality and scalability.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Continuous updating of faculty data and eligibility criteria to ensure accuracy.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User acquisition strategies through marketing campaigns targeted at students and educational institutions.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Building partnerships with universities and private educational organizations. for potential collaborations.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Key Partnerships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2718637"/>
            <a:ext cx="14700291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u="sng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1.Educational Institutions:</a:t>
            </a:r>
          </a:p>
          <a:p>
            <a:pPr algn="l" marL="1597665" indent="-532555" lvl="2">
              <a:lnSpc>
                <a:spcPts val="4440"/>
              </a:lnSpc>
              <a:buFont typeface="Arial"/>
              <a:buChar char="⚬"/>
            </a:pPr>
            <a:r>
              <a:rPr lang="en-US" b="true" sz="37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Universities and Colleges:</a:t>
            </a:r>
            <a:r>
              <a:rPr lang="en-US" sz="3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Provide accurate faculty and admission data to ensure up-to-date recommendations.</a:t>
            </a:r>
          </a:p>
          <a:p>
            <a:pPr algn="l" marL="1597665" indent="-532555" lvl="2">
              <a:lnSpc>
                <a:spcPts val="4440"/>
              </a:lnSpc>
              <a:buFont typeface="Arial"/>
              <a:buChar char="⚬"/>
            </a:pPr>
            <a:r>
              <a:rPr lang="en-US" b="true" sz="37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High Schools:</a:t>
            </a:r>
            <a:r>
              <a:rPr lang="en-US" sz="3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Promote the platform to students during the application process.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6175" y="6376237"/>
            <a:ext cx="14700291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u="sng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2.Government Bodies:</a:t>
            </a:r>
          </a:p>
          <a:p>
            <a:pPr algn="l" marL="1597665" indent="-532555" lvl="2">
              <a:lnSpc>
                <a:spcPts val="4440"/>
              </a:lnSpc>
              <a:buFont typeface="Arial"/>
              <a:buChar char="⚬"/>
            </a:pPr>
            <a:r>
              <a:rPr lang="en-US" b="true" sz="37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Ministry of Education:</a:t>
            </a:r>
            <a:r>
              <a:rPr lang="en-US" sz="3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Ensure compliance with policies and access</a:t>
            </a:r>
          </a:p>
          <a:p>
            <a:pPr algn="l" marL="1597665" indent="-532555" lvl="2">
              <a:lnSpc>
                <a:spcPts val="4440"/>
              </a:lnSpc>
              <a:buFont typeface="Arial"/>
              <a:buChar char="⚬"/>
            </a:pPr>
            <a:r>
              <a:rPr lang="en-US" b="true" sz="37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official data. Accreditation Agencies:</a:t>
            </a:r>
            <a:r>
              <a:rPr lang="en-US" sz="3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Verify the authenticity of faculty information.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22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Key Partnerships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225" y="3032530"/>
            <a:ext cx="15540126" cy="646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u="sng" b="true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3.Technology Partners:</a:t>
            </a:r>
          </a:p>
          <a:p>
            <a:pPr algn="l" marL="1424950" indent="-474983" lvl="2">
              <a:lnSpc>
                <a:spcPts val="3960"/>
              </a:lnSpc>
              <a:buFont typeface="Arial"/>
              <a:buChar char="⚬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Web Hosting and Data Security Firms: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Ensure platform reliability, scalability, and data protection.</a:t>
            </a:r>
          </a:p>
          <a:p>
            <a:pPr algn="l" marL="1424950" indent="-474983" lvl="2">
              <a:lnSpc>
                <a:spcPts val="3960"/>
              </a:lnSpc>
              <a:buFont typeface="Arial"/>
              <a:buChar char="⚬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Payment Gateways: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Facilitate secure transactions for premium features.</a:t>
            </a:r>
          </a:p>
          <a:p>
            <a:pPr algn="l" marL="1424950" indent="-474983" lvl="2">
              <a:lnSpc>
                <a:spcPts val="3960"/>
              </a:lnSpc>
              <a:buFont typeface="Arial"/>
              <a:buChar char="⚬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 Marketing and Outreach Partners: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algn="l" marL="2137425" indent="-534356" lvl="3">
              <a:lnSpc>
                <a:spcPts val="3960"/>
              </a:lnSpc>
              <a:buFont typeface="Arial"/>
              <a:buChar char="￭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Education Consultants and Influencers: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Promote the platform through expert services and social</a:t>
            </a:r>
          </a:p>
          <a:p>
            <a:pPr algn="l" marL="2137425" indent="-534356" lvl="3">
              <a:lnSpc>
                <a:spcPts val="3960"/>
              </a:lnSpc>
              <a:buFont typeface="Arial"/>
              <a:buChar char="￭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media outreach. Advertising Networks: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Target high school students with focused marketing. Private Sector and NGOs:</a:t>
            </a:r>
          </a:p>
          <a:p>
            <a:pPr algn="l" marL="2849899" indent="-569980" lvl="4">
              <a:lnSpc>
                <a:spcPts val="3960"/>
              </a:lnSpc>
              <a:buFont typeface="Arial"/>
              <a:buChar char="•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Scholarship Foundations: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Integrate scholarship opportunities for eligible students.</a:t>
            </a:r>
          </a:p>
          <a:p>
            <a:pPr algn="l" marL="2849899" indent="-569980" lvl="4">
              <a:lnSpc>
                <a:spcPts val="3960"/>
              </a:lnSpc>
              <a:buFont typeface="Arial"/>
              <a:buChar char="•"/>
            </a:pPr>
            <a:r>
              <a:rPr lang="en-US" b="true" sz="3300" u="sng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Corporate Sponsors:</a:t>
            </a:r>
            <a:r>
              <a:rPr lang="en-US" sz="3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Offer internships and career opportunities for students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9052" y="1432308"/>
            <a:ext cx="22325760" cy="10668044"/>
          </a:xfrm>
          <a:custGeom>
            <a:avLst/>
            <a:gdLst/>
            <a:ahLst/>
            <a:cxnLst/>
            <a:rect r="r" b="b" t="t" l="l"/>
            <a:pathLst>
              <a:path h="10668044" w="22325760">
                <a:moveTo>
                  <a:pt x="0" y="0"/>
                </a:moveTo>
                <a:lnTo>
                  <a:pt x="22325760" y="0"/>
                </a:lnTo>
                <a:lnTo>
                  <a:pt x="22325760" y="10668044"/>
                </a:lnTo>
                <a:lnTo>
                  <a:pt x="0" y="1066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225" y="142278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Cost Structure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175" y="3000375"/>
            <a:ext cx="14700291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Costs associated with web hosting, software development, and platform maintenance.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Marketing expenses for user acquisition campaigns and university partnerships.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Data acquisition costs for maintaining accurate and updated faculty and admission citeria information.</a:t>
            </a:r>
          </a:p>
          <a:p>
            <a:pPr algn="l" marL="863601" indent="-431801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Salaries for the development, marketing, and support teams.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414698"/>
            <a:ext cx="21959060" cy="11685654"/>
          </a:xfrm>
          <a:custGeom>
            <a:avLst/>
            <a:gdLst/>
            <a:ahLst/>
            <a:cxnLst/>
            <a:rect r="r" b="b" t="t" l="l"/>
            <a:pathLst>
              <a:path h="11685654" w="21959060">
                <a:moveTo>
                  <a:pt x="0" y="0"/>
                </a:moveTo>
                <a:lnTo>
                  <a:pt x="21959060" y="0"/>
                </a:lnTo>
                <a:lnTo>
                  <a:pt x="21959060" y="11685654"/>
                </a:lnTo>
                <a:lnTo>
                  <a:pt x="0" y="11685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5852" y="1418822"/>
            <a:ext cx="3669946" cy="7449356"/>
          </a:xfrm>
          <a:custGeom>
            <a:avLst/>
            <a:gdLst/>
            <a:ahLst/>
            <a:cxnLst/>
            <a:rect r="r" b="b" t="t" l="l"/>
            <a:pathLst>
              <a:path h="7449356" w="3669946">
                <a:moveTo>
                  <a:pt x="0" y="0"/>
                </a:moveTo>
                <a:lnTo>
                  <a:pt x="3669946" y="0"/>
                </a:lnTo>
                <a:lnTo>
                  <a:pt x="3669946" y="7449356"/>
                </a:lnTo>
                <a:lnTo>
                  <a:pt x="0" y="7449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6226" y="1783870"/>
            <a:ext cx="3329196" cy="6352396"/>
          </a:xfrm>
          <a:custGeom>
            <a:avLst/>
            <a:gdLst/>
            <a:ahLst/>
            <a:cxnLst/>
            <a:rect r="r" b="b" t="t" l="l"/>
            <a:pathLst>
              <a:path h="6352396" w="3329196">
                <a:moveTo>
                  <a:pt x="0" y="0"/>
                </a:moveTo>
                <a:lnTo>
                  <a:pt x="3329196" y="0"/>
                </a:lnTo>
                <a:lnTo>
                  <a:pt x="3329196" y="6352396"/>
                </a:lnTo>
                <a:lnTo>
                  <a:pt x="0" y="6352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584" t="0" r="-15658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9301" y="3977075"/>
            <a:ext cx="63133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16273"/>
            <a:ext cx="9073951" cy="36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 college registration platform addresses key challenges in the university admission process by simplifying faculty selection, automating eligibility matching, and providing real-time information. It reduces the burden on students, offering an accessible, and efficient system. By streamlining the registration process, the platform enhances decision-making, eliminates manual errors, and reduces physical overcrowding during peak periods. Ultimately, it empowers students to make informed academic choices, paving the way for their success in higher education..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016600" y="6691600"/>
            <a:ext cx="999600" cy="5032800"/>
            <a:chOff x="0" y="0"/>
            <a:chExt cx="1332800" cy="671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2738" cy="6710426"/>
            </a:xfrm>
            <a:custGeom>
              <a:avLst/>
              <a:gdLst/>
              <a:ahLst/>
              <a:cxnLst/>
              <a:rect r="r" b="b" t="t" l="l"/>
              <a:pathLst>
                <a:path h="6710426" w="1332738">
                  <a:moveTo>
                    <a:pt x="666369" y="0"/>
                  </a:moveTo>
                  <a:cubicBezTo>
                    <a:pt x="1034415" y="0"/>
                    <a:pt x="1332738" y="298323"/>
                    <a:pt x="1332738" y="666369"/>
                  </a:cubicBezTo>
                  <a:lnTo>
                    <a:pt x="1332738" y="6710426"/>
                  </a:lnTo>
                  <a:lnTo>
                    <a:pt x="0" y="6710426"/>
                  </a:lnTo>
                  <a:lnTo>
                    <a:pt x="0" y="666369"/>
                  </a:lnTo>
                  <a:cubicBezTo>
                    <a:pt x="0" y="298323"/>
                    <a:pt x="298323" y="0"/>
                    <a:pt x="666369" y="0"/>
                  </a:cubicBezTo>
                  <a:close/>
                </a:path>
              </a:pathLst>
            </a:custGeom>
            <a:solidFill>
              <a:srgbClr val="265591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414698"/>
            <a:ext cx="21959060" cy="11685654"/>
          </a:xfrm>
          <a:custGeom>
            <a:avLst/>
            <a:gdLst/>
            <a:ahLst/>
            <a:cxnLst/>
            <a:rect r="r" b="b" t="t" l="l"/>
            <a:pathLst>
              <a:path h="11685654" w="21959060">
                <a:moveTo>
                  <a:pt x="0" y="0"/>
                </a:moveTo>
                <a:lnTo>
                  <a:pt x="21959060" y="0"/>
                </a:lnTo>
                <a:lnTo>
                  <a:pt x="21959060" y="11685654"/>
                </a:lnTo>
                <a:lnTo>
                  <a:pt x="0" y="11685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5852" y="1418822"/>
            <a:ext cx="3669946" cy="7449356"/>
          </a:xfrm>
          <a:custGeom>
            <a:avLst/>
            <a:gdLst/>
            <a:ahLst/>
            <a:cxnLst/>
            <a:rect r="r" b="b" t="t" l="l"/>
            <a:pathLst>
              <a:path h="7449356" w="3669946">
                <a:moveTo>
                  <a:pt x="0" y="0"/>
                </a:moveTo>
                <a:lnTo>
                  <a:pt x="3669946" y="0"/>
                </a:lnTo>
                <a:lnTo>
                  <a:pt x="3669946" y="7449356"/>
                </a:lnTo>
                <a:lnTo>
                  <a:pt x="0" y="7449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6226" y="1783870"/>
            <a:ext cx="3329196" cy="6352396"/>
          </a:xfrm>
          <a:custGeom>
            <a:avLst/>
            <a:gdLst/>
            <a:ahLst/>
            <a:cxnLst/>
            <a:rect r="r" b="b" t="t" l="l"/>
            <a:pathLst>
              <a:path h="6352396" w="3329196">
                <a:moveTo>
                  <a:pt x="0" y="0"/>
                </a:moveTo>
                <a:lnTo>
                  <a:pt x="3329196" y="0"/>
                </a:lnTo>
                <a:lnTo>
                  <a:pt x="3329196" y="6352396"/>
                </a:lnTo>
                <a:lnTo>
                  <a:pt x="0" y="6352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584" t="0" r="-15658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9301" y="3977075"/>
            <a:ext cx="63133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Live Demo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16273"/>
            <a:ext cx="907395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u="sng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  <a:hlinkClick r:id="rId8" tooltip="http://addmission.great-site.net"/>
              </a:rPr>
              <a:t>addmission.great-site.net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016600" y="6691600"/>
            <a:ext cx="999600" cy="5032800"/>
            <a:chOff x="0" y="0"/>
            <a:chExt cx="1332800" cy="671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2738" cy="6710426"/>
            </a:xfrm>
            <a:custGeom>
              <a:avLst/>
              <a:gdLst/>
              <a:ahLst/>
              <a:cxnLst/>
              <a:rect r="r" b="b" t="t" l="l"/>
              <a:pathLst>
                <a:path h="6710426" w="1332738">
                  <a:moveTo>
                    <a:pt x="666369" y="0"/>
                  </a:moveTo>
                  <a:cubicBezTo>
                    <a:pt x="1034415" y="0"/>
                    <a:pt x="1332738" y="298323"/>
                    <a:pt x="1332738" y="666369"/>
                  </a:cubicBezTo>
                  <a:lnTo>
                    <a:pt x="1332738" y="6710426"/>
                  </a:lnTo>
                  <a:lnTo>
                    <a:pt x="0" y="6710426"/>
                  </a:lnTo>
                  <a:lnTo>
                    <a:pt x="0" y="666369"/>
                  </a:lnTo>
                  <a:cubicBezTo>
                    <a:pt x="0" y="298323"/>
                    <a:pt x="298323" y="0"/>
                    <a:pt x="666369" y="0"/>
                  </a:cubicBezTo>
                  <a:close/>
                </a:path>
              </a:pathLst>
            </a:custGeom>
            <a:solidFill>
              <a:srgbClr val="265591"/>
            </a:solid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4057650"/>
            <a:ext cx="1475415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QUESTIONS?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4057650"/>
            <a:ext cx="1475415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b="true" sz="1440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THANKS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078" y="3657498"/>
            <a:ext cx="3210643" cy="2972004"/>
          </a:xfrm>
          <a:custGeom>
            <a:avLst/>
            <a:gdLst/>
            <a:ahLst/>
            <a:cxnLst/>
            <a:rect r="r" b="b" t="t" l="l"/>
            <a:pathLst>
              <a:path h="2972004" w="3210643">
                <a:moveTo>
                  <a:pt x="0" y="0"/>
                </a:moveTo>
                <a:lnTo>
                  <a:pt x="3210642" y="0"/>
                </a:lnTo>
                <a:lnTo>
                  <a:pt x="3210642" y="2972004"/>
                </a:lnTo>
                <a:lnTo>
                  <a:pt x="0" y="29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9" t="0" r="-17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5520" y="3657496"/>
            <a:ext cx="2776179" cy="2972004"/>
          </a:xfrm>
          <a:custGeom>
            <a:avLst/>
            <a:gdLst/>
            <a:ahLst/>
            <a:cxnLst/>
            <a:rect r="r" b="b" t="t" l="l"/>
            <a:pathLst>
              <a:path h="2972004" w="2776179">
                <a:moveTo>
                  <a:pt x="0" y="0"/>
                </a:moveTo>
                <a:lnTo>
                  <a:pt x="2776179" y="0"/>
                </a:lnTo>
                <a:lnTo>
                  <a:pt x="2776179" y="2972005"/>
                </a:lnTo>
                <a:lnTo>
                  <a:pt x="0" y="2972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" t="0" r="-153" b="-250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85951" y="3657496"/>
            <a:ext cx="2894094" cy="2972004"/>
          </a:xfrm>
          <a:custGeom>
            <a:avLst/>
            <a:gdLst/>
            <a:ahLst/>
            <a:cxnLst/>
            <a:rect r="r" b="b" t="t" l="l"/>
            <a:pathLst>
              <a:path h="2972004" w="2894094">
                <a:moveTo>
                  <a:pt x="0" y="0"/>
                </a:moveTo>
                <a:lnTo>
                  <a:pt x="2894094" y="0"/>
                </a:lnTo>
                <a:lnTo>
                  <a:pt x="2894094" y="2972005"/>
                </a:lnTo>
                <a:lnTo>
                  <a:pt x="0" y="2972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49" t="-8767" r="-10349" b="-876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87099" y="3657496"/>
            <a:ext cx="2894052" cy="2972004"/>
          </a:xfrm>
          <a:custGeom>
            <a:avLst/>
            <a:gdLst/>
            <a:ahLst/>
            <a:cxnLst/>
            <a:rect r="r" b="b" t="t" l="l"/>
            <a:pathLst>
              <a:path h="2972004" w="2894052">
                <a:moveTo>
                  <a:pt x="0" y="0"/>
                </a:moveTo>
                <a:lnTo>
                  <a:pt x="2894052" y="0"/>
                </a:lnTo>
                <a:lnTo>
                  <a:pt x="2894052" y="2972005"/>
                </a:lnTo>
                <a:lnTo>
                  <a:pt x="0" y="2972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996" r="0" b="-1499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53517" y="3657496"/>
            <a:ext cx="3205783" cy="2972006"/>
          </a:xfrm>
          <a:custGeom>
            <a:avLst/>
            <a:gdLst/>
            <a:ahLst/>
            <a:cxnLst/>
            <a:rect r="r" b="b" t="t" l="l"/>
            <a:pathLst>
              <a:path h="2972006" w="3205783">
                <a:moveTo>
                  <a:pt x="0" y="0"/>
                </a:moveTo>
                <a:lnTo>
                  <a:pt x="3205783" y="0"/>
                </a:lnTo>
                <a:lnTo>
                  <a:pt x="3205783" y="2972006"/>
                </a:lnTo>
                <a:lnTo>
                  <a:pt x="0" y="2972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827" r="0" b="-8253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8325" y="1581046"/>
            <a:ext cx="1521135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68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470" y="7420345"/>
            <a:ext cx="2975857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</a:rPr>
              <a:t>Muhammed Usama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4182" y="7420345"/>
            <a:ext cx="2678855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</a:rPr>
              <a:t>Mustafa Mahmoud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5951" y="7420344"/>
            <a:ext cx="2894094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storyset.com/bro?utm_source=slidesgo_template&amp;utm_medium=referral-link&amp;utm_campaign=slidesgo_final_slides&amp;utm_term=bro&amp;utm_content=storyset"/>
              </a:rPr>
              <a:t>Abdullah Aboshosha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46499" y="7420344"/>
            <a:ext cx="2975251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b="true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</a:rPr>
              <a:t>Yara </a:t>
            </a:r>
          </a:p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</a:rPr>
              <a:t>Mohammed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44245" y="7420345"/>
            <a:ext cx="3205783" cy="101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storyset.com/cuate?utm_source=slidesgo_template&amp;utm_medium=referral-link&amp;utm_campaign=slidesgo_final_slides&amp;utm_term=cuate&amp;utm_content=storyset"/>
              </a:rPr>
              <a:t>Youssef</a:t>
            </a:r>
          </a:p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869FB2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storyset.com/cuate?utm_source=slidesgo_template&amp;utm_medium=referral-link&amp;utm_campaign=slidesgo_final_slides&amp;utm_term=cuate&amp;utm_content=storyset"/>
              </a:rPr>
              <a:t> Awad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460598" y="6350608"/>
            <a:ext cx="3643800" cy="3643800"/>
            <a:chOff x="0" y="0"/>
            <a:chExt cx="4858400" cy="485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09728"/>
              <a:ext cx="4861814" cy="2548636"/>
            </a:xfrm>
            <a:custGeom>
              <a:avLst/>
              <a:gdLst/>
              <a:ahLst/>
              <a:cxnLst/>
              <a:rect r="r" b="b" t="t" l="l"/>
              <a:pathLst>
                <a:path h="2548636" w="4861814">
                  <a:moveTo>
                    <a:pt x="4858385" y="2548636"/>
                  </a:moveTo>
                  <a:cubicBezTo>
                    <a:pt x="4861814" y="1679575"/>
                    <a:pt x="4400804" y="874903"/>
                    <a:pt x="3649345" y="438404"/>
                  </a:cubicBezTo>
                  <a:cubicBezTo>
                    <a:pt x="2897886" y="1905"/>
                    <a:pt x="1970532" y="0"/>
                    <a:pt x="1217422" y="433578"/>
                  </a:cubicBezTo>
                  <a:cubicBezTo>
                    <a:pt x="464312" y="867156"/>
                    <a:pt x="0" y="1669923"/>
                    <a:pt x="0" y="2538984"/>
                  </a:cubicBezTo>
                  <a:lnTo>
                    <a:pt x="1214628" y="2538984"/>
                  </a:lnTo>
                  <a:cubicBezTo>
                    <a:pt x="1214628" y="2104517"/>
                    <a:pt x="1446784" y="1703070"/>
                    <a:pt x="1823339" y="1486281"/>
                  </a:cubicBezTo>
                  <a:cubicBezTo>
                    <a:pt x="2199894" y="1269492"/>
                    <a:pt x="2663571" y="1270508"/>
                    <a:pt x="3039364" y="1488694"/>
                  </a:cubicBezTo>
                  <a:cubicBezTo>
                    <a:pt x="3415157" y="1706880"/>
                    <a:pt x="3645535" y="2109343"/>
                    <a:pt x="3643884" y="254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5598000"/>
            <a:ext cx="7133400" cy="4689000"/>
          </a:xfrm>
          <a:custGeom>
            <a:avLst/>
            <a:gdLst/>
            <a:ahLst/>
            <a:cxnLst/>
            <a:rect r="r" b="b" t="t" l="l"/>
            <a:pathLst>
              <a:path h="4689000" w="7133400">
                <a:moveTo>
                  <a:pt x="0" y="0"/>
                </a:moveTo>
                <a:lnTo>
                  <a:pt x="7133400" y="0"/>
                </a:lnTo>
                <a:lnTo>
                  <a:pt x="7133400" y="4689000"/>
                </a:lnTo>
                <a:lnTo>
                  <a:pt x="0" y="468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26" t="0" r="-134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5250"/>
            <a:ext cx="7133400" cy="5506200"/>
          </a:xfrm>
          <a:custGeom>
            <a:avLst/>
            <a:gdLst/>
            <a:ahLst/>
            <a:cxnLst/>
            <a:rect r="r" b="b" t="t" l="l"/>
            <a:pathLst>
              <a:path h="5506200" w="7133400">
                <a:moveTo>
                  <a:pt x="0" y="0"/>
                </a:moveTo>
                <a:lnTo>
                  <a:pt x="7133400" y="0"/>
                </a:lnTo>
                <a:lnTo>
                  <a:pt x="7133400" y="5506200"/>
                </a:lnTo>
                <a:lnTo>
                  <a:pt x="0" y="550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61" t="0" r="-2396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0072" y="1250358"/>
            <a:ext cx="824115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b="true" sz="58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Problem?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0072" y="3600218"/>
            <a:ext cx="9203156" cy="307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88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 current student registration process is manual and paper-based, leading to inefficiencies and errors. Students face difficulties in selecting and enrolling in courses due to limited access to real-time information. Administrative staff struggle with managing and processing registrations, which results in delays and increased workload. 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1805842" y="8468760"/>
            <a:ext cx="3643800" cy="3643800"/>
            <a:chOff x="0" y="0"/>
            <a:chExt cx="4858400" cy="485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7"/>
              <a:ext cx="2415413" cy="2429129"/>
            </a:xfrm>
            <a:custGeom>
              <a:avLst/>
              <a:gdLst/>
              <a:ahLst/>
              <a:cxnLst/>
              <a:rect r="r" b="b" t="t" l="l"/>
              <a:pathLst>
                <a:path h="2429129" w="2415413">
                  <a:moveTo>
                    <a:pt x="2401570" y="0"/>
                  </a:moveTo>
                  <a:cubicBezTo>
                    <a:pt x="1070864" y="15113"/>
                    <a:pt x="0" y="1098169"/>
                    <a:pt x="0" y="2429129"/>
                  </a:cubicBezTo>
                  <a:lnTo>
                    <a:pt x="1214628" y="2429129"/>
                  </a:lnTo>
                  <a:cubicBezTo>
                    <a:pt x="1214628" y="1763649"/>
                    <a:pt x="1750060" y="1222121"/>
                    <a:pt x="2415413" y="1214628"/>
                  </a:cubicBezTo>
                  <a:close/>
                </a:path>
              </a:pathLst>
            </a:custGeom>
            <a:solidFill>
              <a:srgbClr val="3476A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314980" y="323808"/>
            <a:ext cx="3643800" cy="3643800"/>
            <a:chOff x="0" y="0"/>
            <a:chExt cx="4858400" cy="485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09728"/>
              <a:ext cx="4861814" cy="2548636"/>
            </a:xfrm>
            <a:custGeom>
              <a:avLst/>
              <a:gdLst/>
              <a:ahLst/>
              <a:cxnLst/>
              <a:rect r="r" b="b" t="t" l="l"/>
              <a:pathLst>
                <a:path h="2548636" w="4861814">
                  <a:moveTo>
                    <a:pt x="4858385" y="2548636"/>
                  </a:moveTo>
                  <a:cubicBezTo>
                    <a:pt x="4861814" y="1679575"/>
                    <a:pt x="4400804" y="874903"/>
                    <a:pt x="3649345" y="438404"/>
                  </a:cubicBezTo>
                  <a:cubicBezTo>
                    <a:pt x="2897886" y="1905"/>
                    <a:pt x="1970532" y="0"/>
                    <a:pt x="1217422" y="433578"/>
                  </a:cubicBezTo>
                  <a:cubicBezTo>
                    <a:pt x="464312" y="867156"/>
                    <a:pt x="0" y="1669923"/>
                    <a:pt x="0" y="2538984"/>
                  </a:cubicBezTo>
                  <a:lnTo>
                    <a:pt x="1214628" y="2538984"/>
                  </a:lnTo>
                  <a:cubicBezTo>
                    <a:pt x="1214628" y="2104517"/>
                    <a:pt x="1446784" y="1703070"/>
                    <a:pt x="1823339" y="1486281"/>
                  </a:cubicBezTo>
                  <a:cubicBezTo>
                    <a:pt x="2199894" y="1269492"/>
                    <a:pt x="2663571" y="1270508"/>
                    <a:pt x="3039364" y="1488694"/>
                  </a:cubicBezTo>
                  <a:cubicBezTo>
                    <a:pt x="3415157" y="1706880"/>
                    <a:pt x="3645535" y="2109343"/>
                    <a:pt x="3643884" y="2543810"/>
                  </a:cubicBezTo>
                  <a:close/>
                </a:path>
              </a:pathLst>
            </a:custGeom>
            <a:solidFill>
              <a:srgbClr val="337FDE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7954" y="2224398"/>
            <a:ext cx="22324904" cy="9902486"/>
          </a:xfrm>
          <a:custGeom>
            <a:avLst/>
            <a:gdLst/>
            <a:ahLst/>
            <a:cxnLst/>
            <a:rect r="r" b="b" t="t" l="l"/>
            <a:pathLst>
              <a:path h="9902486" w="22324904">
                <a:moveTo>
                  <a:pt x="0" y="0"/>
                </a:moveTo>
                <a:lnTo>
                  <a:pt x="22324904" y="0"/>
                </a:lnTo>
                <a:lnTo>
                  <a:pt x="22324904" y="9902486"/>
                </a:lnTo>
                <a:lnTo>
                  <a:pt x="0" y="990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175" y="1160900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PROJECT 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9063" y="3709350"/>
            <a:ext cx="5966373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 platform automatically matches students’ grades with eligible faculties, eliminating the need for manual research and ensuring accurate results based on real-time data.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1222" y="3528375"/>
            <a:ext cx="516735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rade Bridge offers tailored faculty suggestions based on a student’s grades and preferences, helping them find the best academic fit for their strengths and interests.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965" y="2709600"/>
            <a:ext cx="596637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Automating Faculty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1238" y="2481000"/>
            <a:ext cx="72276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Providing Personalized 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062" y="7231850"/>
            <a:ext cx="51673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y moving the application process online, the platform reduces physical crowding at universities and ensures stable performance during high-demand periods.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1222" y="7050875"/>
            <a:ext cx="516735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 platform is designed for easy use across different regions and educational backgrounds, including support for multiple languages, ensuring access for all students.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063" y="5908750"/>
            <a:ext cx="583667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Reducing Overcrowding and System Failures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5037" y="5908750"/>
            <a:ext cx="51673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Enhancing Accessibility for All Students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6860093" y="8465100"/>
            <a:ext cx="3643800" cy="3643800"/>
            <a:chOff x="0" y="0"/>
            <a:chExt cx="4858400" cy="485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09728"/>
              <a:ext cx="4861814" cy="2548636"/>
            </a:xfrm>
            <a:custGeom>
              <a:avLst/>
              <a:gdLst/>
              <a:ahLst/>
              <a:cxnLst/>
              <a:rect r="r" b="b" t="t" l="l"/>
              <a:pathLst>
                <a:path h="2548636" w="4861814">
                  <a:moveTo>
                    <a:pt x="4858385" y="2548636"/>
                  </a:moveTo>
                  <a:cubicBezTo>
                    <a:pt x="4861814" y="1679575"/>
                    <a:pt x="4400804" y="874903"/>
                    <a:pt x="3649345" y="438404"/>
                  </a:cubicBezTo>
                  <a:cubicBezTo>
                    <a:pt x="2897886" y="1905"/>
                    <a:pt x="1970532" y="0"/>
                    <a:pt x="1217422" y="433578"/>
                  </a:cubicBezTo>
                  <a:cubicBezTo>
                    <a:pt x="464312" y="867156"/>
                    <a:pt x="0" y="1669923"/>
                    <a:pt x="0" y="2538984"/>
                  </a:cubicBezTo>
                  <a:lnTo>
                    <a:pt x="1214628" y="2538984"/>
                  </a:lnTo>
                  <a:cubicBezTo>
                    <a:pt x="1214628" y="2104517"/>
                    <a:pt x="1446784" y="1703070"/>
                    <a:pt x="1823339" y="1486281"/>
                  </a:cubicBezTo>
                  <a:cubicBezTo>
                    <a:pt x="2199894" y="1269492"/>
                    <a:pt x="2663571" y="1270508"/>
                    <a:pt x="3039364" y="1488694"/>
                  </a:cubicBezTo>
                  <a:cubicBezTo>
                    <a:pt x="3415157" y="1706880"/>
                    <a:pt x="3645535" y="2109343"/>
                    <a:pt x="3643884" y="254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5598000"/>
            <a:ext cx="7133400" cy="4689000"/>
          </a:xfrm>
          <a:custGeom>
            <a:avLst/>
            <a:gdLst/>
            <a:ahLst/>
            <a:cxnLst/>
            <a:rect r="r" b="b" t="t" l="l"/>
            <a:pathLst>
              <a:path h="4689000" w="7133400">
                <a:moveTo>
                  <a:pt x="0" y="0"/>
                </a:moveTo>
                <a:lnTo>
                  <a:pt x="7133400" y="0"/>
                </a:lnTo>
                <a:lnTo>
                  <a:pt x="7133400" y="4689000"/>
                </a:lnTo>
                <a:lnTo>
                  <a:pt x="0" y="468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26" t="0" r="-134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5250"/>
            <a:ext cx="7133400" cy="5506200"/>
          </a:xfrm>
          <a:custGeom>
            <a:avLst/>
            <a:gdLst/>
            <a:ahLst/>
            <a:cxnLst/>
            <a:rect r="r" b="b" t="t" l="l"/>
            <a:pathLst>
              <a:path h="5506200" w="7133400">
                <a:moveTo>
                  <a:pt x="0" y="0"/>
                </a:moveTo>
                <a:lnTo>
                  <a:pt x="7133400" y="0"/>
                </a:lnTo>
                <a:lnTo>
                  <a:pt x="7133400" y="5506200"/>
                </a:lnTo>
                <a:lnTo>
                  <a:pt x="0" y="550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61" t="0" r="-2396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0072" y="1250358"/>
            <a:ext cx="824115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b="true" sz="58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Solution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9597" y="2748225"/>
            <a:ext cx="9744503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3"/>
              </a:lnSpc>
            </a:pPr>
            <a:r>
              <a:rPr lang="en-US" sz="3052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Grade Bridge is a web-based platform designed to simplify the faculty selection process for students by automating and centralizing university admissions. The platform allows students to input their grades and receive a tailored list of eligible faculties based on up-to-date admission criteria. This reduces overcrowding and system overloads, and ensures that students receive accurate, personalized recommendations. Grade Bridge provides an accessible, user-friendly solution that empowers students to make informed decisions, enhancing the overall experience of transitioning to higher education.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1805842" y="8468760"/>
            <a:ext cx="3643800" cy="3643800"/>
            <a:chOff x="0" y="0"/>
            <a:chExt cx="4858400" cy="485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7"/>
              <a:ext cx="2415413" cy="2429129"/>
            </a:xfrm>
            <a:custGeom>
              <a:avLst/>
              <a:gdLst/>
              <a:ahLst/>
              <a:cxnLst/>
              <a:rect r="r" b="b" t="t" l="l"/>
              <a:pathLst>
                <a:path h="2429129" w="2415413">
                  <a:moveTo>
                    <a:pt x="2401570" y="0"/>
                  </a:moveTo>
                  <a:cubicBezTo>
                    <a:pt x="1070864" y="15113"/>
                    <a:pt x="0" y="1098169"/>
                    <a:pt x="0" y="2429129"/>
                  </a:cubicBezTo>
                  <a:lnTo>
                    <a:pt x="1214628" y="2429129"/>
                  </a:lnTo>
                  <a:cubicBezTo>
                    <a:pt x="1214628" y="1763649"/>
                    <a:pt x="1750060" y="1222121"/>
                    <a:pt x="2415413" y="1214628"/>
                  </a:cubicBezTo>
                  <a:close/>
                </a:path>
              </a:pathLst>
            </a:custGeom>
            <a:solidFill>
              <a:srgbClr val="3476A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314980" y="323808"/>
            <a:ext cx="3643800" cy="3643800"/>
            <a:chOff x="0" y="0"/>
            <a:chExt cx="4858400" cy="485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09728"/>
              <a:ext cx="4861814" cy="2548636"/>
            </a:xfrm>
            <a:custGeom>
              <a:avLst/>
              <a:gdLst/>
              <a:ahLst/>
              <a:cxnLst/>
              <a:rect r="r" b="b" t="t" l="l"/>
              <a:pathLst>
                <a:path h="2548636" w="4861814">
                  <a:moveTo>
                    <a:pt x="4858385" y="2548636"/>
                  </a:moveTo>
                  <a:cubicBezTo>
                    <a:pt x="4861814" y="1679575"/>
                    <a:pt x="4400804" y="874903"/>
                    <a:pt x="3649345" y="438404"/>
                  </a:cubicBezTo>
                  <a:cubicBezTo>
                    <a:pt x="2897886" y="1905"/>
                    <a:pt x="1970532" y="0"/>
                    <a:pt x="1217422" y="433578"/>
                  </a:cubicBezTo>
                  <a:cubicBezTo>
                    <a:pt x="464312" y="867156"/>
                    <a:pt x="0" y="1669923"/>
                    <a:pt x="0" y="2538984"/>
                  </a:cubicBezTo>
                  <a:lnTo>
                    <a:pt x="1214628" y="2538984"/>
                  </a:lnTo>
                  <a:cubicBezTo>
                    <a:pt x="1214628" y="2104517"/>
                    <a:pt x="1446784" y="1703070"/>
                    <a:pt x="1823339" y="1486281"/>
                  </a:cubicBezTo>
                  <a:cubicBezTo>
                    <a:pt x="2199894" y="1269492"/>
                    <a:pt x="2663571" y="1270508"/>
                    <a:pt x="3039364" y="1488694"/>
                  </a:cubicBezTo>
                  <a:cubicBezTo>
                    <a:pt x="3415157" y="1706880"/>
                    <a:pt x="3645535" y="2109343"/>
                    <a:pt x="3643884" y="2543810"/>
                  </a:cubicBezTo>
                  <a:close/>
                </a:path>
              </a:pathLst>
            </a:custGeom>
            <a:solidFill>
              <a:srgbClr val="337FDE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8876" y="-1830590"/>
            <a:ext cx="22685752" cy="10931398"/>
          </a:xfrm>
          <a:custGeom>
            <a:avLst/>
            <a:gdLst/>
            <a:ahLst/>
            <a:cxnLst/>
            <a:rect r="r" b="b" t="t" l="l"/>
            <a:pathLst>
              <a:path h="10931398" w="22685752">
                <a:moveTo>
                  <a:pt x="0" y="0"/>
                </a:moveTo>
                <a:lnTo>
                  <a:pt x="22685752" y="0"/>
                </a:lnTo>
                <a:lnTo>
                  <a:pt x="22685752" y="10931398"/>
                </a:lnTo>
                <a:lnTo>
                  <a:pt x="0" y="1093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5929" y="595313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KEY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7201" y="2853081"/>
            <a:ext cx="48085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Stu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dents can input their grades, and the system automatically generates a list of faculties where they meet the admission criteria, reducing manual effort and errors.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37201" y="1710719"/>
            <a:ext cx="4808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34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Automated Faculty Matching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39663" y="2853081"/>
            <a:ext cx="48085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The pla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tform provides up-to-date admission requirements from various universities, ensuring that students always have accurate information for their applications.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9663" y="1710719"/>
            <a:ext cx="4808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34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Real-Time Admission Criteria Updates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39663" y="6753819"/>
            <a:ext cx="48085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To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 accommodate students from different linguistic backgrounds, the platform offers multi-language options, enhancing accessibility for a wider audience.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39663" y="5480694"/>
            <a:ext cx="4808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34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Multi-Language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9787" y="6766531"/>
            <a:ext cx="480855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he platform allows students to complete their entire registration and application process online, eliminating the need for in-person visits and paperwork.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9787" y="5467981"/>
            <a:ext cx="520337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3400" u="sng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Online Registration and Application Submission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684" y="83898"/>
            <a:ext cx="22466534" cy="12016454"/>
          </a:xfrm>
          <a:custGeom>
            <a:avLst/>
            <a:gdLst/>
            <a:ahLst/>
            <a:cxnLst/>
            <a:rect r="r" b="b" t="t" l="l"/>
            <a:pathLst>
              <a:path h="12016454" w="22466534">
                <a:moveTo>
                  <a:pt x="0" y="0"/>
                </a:moveTo>
                <a:lnTo>
                  <a:pt x="22466534" y="0"/>
                </a:lnTo>
                <a:lnTo>
                  <a:pt x="22466534" y="12016454"/>
                </a:lnTo>
                <a:lnTo>
                  <a:pt x="0" y="12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8939" y="3620685"/>
            <a:ext cx="1236687" cy="1411158"/>
          </a:xfrm>
          <a:custGeom>
            <a:avLst/>
            <a:gdLst/>
            <a:ahLst/>
            <a:cxnLst/>
            <a:rect r="r" b="b" t="t" l="l"/>
            <a:pathLst>
              <a:path h="1411158" w="1236687">
                <a:moveTo>
                  <a:pt x="0" y="0"/>
                </a:moveTo>
                <a:lnTo>
                  <a:pt x="1236687" y="0"/>
                </a:lnTo>
                <a:lnTo>
                  <a:pt x="1236687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87754" y="3620685"/>
            <a:ext cx="1294737" cy="1411158"/>
          </a:xfrm>
          <a:custGeom>
            <a:avLst/>
            <a:gdLst/>
            <a:ahLst/>
            <a:cxnLst/>
            <a:rect r="r" b="b" t="t" l="l"/>
            <a:pathLst>
              <a:path h="1411158" w="1294737">
                <a:moveTo>
                  <a:pt x="0" y="0"/>
                </a:moveTo>
                <a:lnTo>
                  <a:pt x="1294737" y="0"/>
                </a:lnTo>
                <a:lnTo>
                  <a:pt x="1294737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4618" y="3620685"/>
            <a:ext cx="1411158" cy="1411158"/>
          </a:xfrm>
          <a:custGeom>
            <a:avLst/>
            <a:gdLst/>
            <a:ahLst/>
            <a:cxnLst/>
            <a:rect r="r" b="b" t="t" l="l"/>
            <a:pathLst>
              <a:path h="1411158" w="1411158">
                <a:moveTo>
                  <a:pt x="0" y="0"/>
                </a:moveTo>
                <a:lnTo>
                  <a:pt x="1411158" y="0"/>
                </a:lnTo>
                <a:lnTo>
                  <a:pt x="1411158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57904" y="3620685"/>
            <a:ext cx="1411158" cy="1411158"/>
          </a:xfrm>
          <a:custGeom>
            <a:avLst/>
            <a:gdLst/>
            <a:ahLst/>
            <a:cxnLst/>
            <a:rect r="r" b="b" t="t" l="l"/>
            <a:pathLst>
              <a:path h="1411158" w="1411158">
                <a:moveTo>
                  <a:pt x="0" y="0"/>
                </a:moveTo>
                <a:lnTo>
                  <a:pt x="1411157" y="0"/>
                </a:lnTo>
                <a:lnTo>
                  <a:pt x="1411157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9194" y="6634378"/>
            <a:ext cx="1411158" cy="1411158"/>
          </a:xfrm>
          <a:custGeom>
            <a:avLst/>
            <a:gdLst/>
            <a:ahLst/>
            <a:cxnLst/>
            <a:rect r="r" b="b" t="t" l="l"/>
            <a:pathLst>
              <a:path h="1411158" w="1411158">
                <a:moveTo>
                  <a:pt x="0" y="0"/>
                </a:moveTo>
                <a:lnTo>
                  <a:pt x="1411157" y="0"/>
                </a:lnTo>
                <a:lnTo>
                  <a:pt x="1411157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57675" y="6791548"/>
            <a:ext cx="2124121" cy="1096819"/>
          </a:xfrm>
          <a:custGeom>
            <a:avLst/>
            <a:gdLst/>
            <a:ahLst/>
            <a:cxnLst/>
            <a:rect r="r" b="b" t="t" l="l"/>
            <a:pathLst>
              <a:path h="1096819" w="2124121">
                <a:moveTo>
                  <a:pt x="0" y="0"/>
                </a:moveTo>
                <a:lnTo>
                  <a:pt x="2124122" y="0"/>
                </a:lnTo>
                <a:lnTo>
                  <a:pt x="2124122" y="1096819"/>
                </a:lnTo>
                <a:lnTo>
                  <a:pt x="0" y="10968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9120" y="6634378"/>
            <a:ext cx="1372351" cy="1411158"/>
          </a:xfrm>
          <a:custGeom>
            <a:avLst/>
            <a:gdLst/>
            <a:ahLst/>
            <a:cxnLst/>
            <a:rect r="r" b="b" t="t" l="l"/>
            <a:pathLst>
              <a:path h="1411158" w="1372351">
                <a:moveTo>
                  <a:pt x="0" y="0"/>
                </a:moveTo>
                <a:lnTo>
                  <a:pt x="1372351" y="0"/>
                </a:lnTo>
                <a:lnTo>
                  <a:pt x="1372351" y="1411158"/>
                </a:lnTo>
                <a:lnTo>
                  <a:pt x="0" y="1411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6175" y="1160900"/>
            <a:ext cx="152155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TECKNOLOGIES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2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702" y="520498"/>
            <a:ext cx="21944410" cy="11579854"/>
          </a:xfrm>
          <a:custGeom>
            <a:avLst/>
            <a:gdLst/>
            <a:ahLst/>
            <a:cxnLst/>
            <a:rect r="r" b="b" t="t" l="l"/>
            <a:pathLst>
              <a:path h="11579854" w="21944410">
                <a:moveTo>
                  <a:pt x="0" y="0"/>
                </a:moveTo>
                <a:lnTo>
                  <a:pt x="21944410" y="0"/>
                </a:lnTo>
                <a:lnTo>
                  <a:pt x="21944410" y="11579854"/>
                </a:lnTo>
                <a:lnTo>
                  <a:pt x="0" y="1157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925" y="3609975"/>
            <a:ext cx="14754150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1"/>
              </a:lnSpc>
            </a:pPr>
            <a:r>
              <a:rPr lang="en-US" b="true" sz="1000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IMPLEMENTATION PLAN?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DAGSxXRCnGg</dc:identifier>
  <dcterms:modified xsi:type="dcterms:W3CDTF">2011-08-01T06:04:30Z</dcterms:modified>
  <cp:revision>1</cp:revision>
  <dc:title>Copy of Pressure Washing Business Plan by Slidesgo.pptx</dc:title>
</cp:coreProperties>
</file>